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sldIdLst>
    <p:sldId id="256" r:id="rId2"/>
    <p:sldId id="319" r:id="rId3"/>
    <p:sldId id="359" r:id="rId4"/>
    <p:sldId id="363" r:id="rId5"/>
    <p:sldId id="641" r:id="rId6"/>
    <p:sldId id="642" r:id="rId7"/>
    <p:sldId id="643" r:id="rId8"/>
    <p:sldId id="644" r:id="rId9"/>
    <p:sldId id="437" r:id="rId10"/>
    <p:sldId id="364" r:id="rId11"/>
    <p:sldId id="365" r:id="rId12"/>
    <p:sldId id="645" r:id="rId13"/>
    <p:sldId id="646" r:id="rId14"/>
    <p:sldId id="361" r:id="rId15"/>
    <p:sldId id="362" r:id="rId16"/>
    <p:sldId id="346" r:id="rId17"/>
    <p:sldId id="357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08" d="100"/>
          <a:sy n="108" d="100"/>
        </p:scale>
        <p:origin x="144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AAD7C-48AB-48A0-BA28-079596FC877F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DEB98-D58E-4F4F-9F0C-E7D70172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7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C227-11D2-4284-A08E-D52A2DBA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(Better) function to draw a square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574DE-E408-4D78-9E3D-E65215DD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write a function that also draws a square but: </a:t>
            </a:r>
          </a:p>
          <a:p>
            <a:pPr lvl="1"/>
            <a:r>
              <a:rPr lang="en-US" dirty="0"/>
              <a:t>Lets us specify the center point</a:t>
            </a:r>
          </a:p>
          <a:p>
            <a:pPr lvl="1"/>
            <a:r>
              <a:rPr lang="en-US" dirty="0"/>
              <a:t>Also specifies the side length</a:t>
            </a:r>
          </a:p>
          <a:p>
            <a:r>
              <a:rPr lang="en-US" dirty="0"/>
              <a:t>Here's the header of the function, and we'll fill in the rest: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8424E0-FD03-4AE8-BC90-90ED2D81F1FC}"/>
              </a:ext>
            </a:extLst>
          </p:cNvPr>
          <p:cNvSpPr txBox="1">
            <a:spLocks/>
          </p:cNvSpPr>
          <p:nvPr/>
        </p:nvSpPr>
        <p:spPr>
          <a:xfrm>
            <a:off x="609600" y="4038600"/>
            <a:ext cx="10972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betterSquare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anyTurtle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x, y,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3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692D-5464-4694-9DCE-3F26FEA0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C511-906E-433C-BA5F-11F87E8D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Often, we want to repeat something</a:t>
            </a:r>
          </a:p>
          <a:p>
            <a:r>
              <a:rPr lang="en-US" dirty="0"/>
              <a:t>The easiest way to do that in Python is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the statements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are repeated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times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9528A9-EFE9-4679-8158-4B1A99E0F74E}"/>
              </a:ext>
            </a:extLst>
          </p:cNvPr>
          <p:cNvSpPr txBox="1">
            <a:spLocks/>
          </p:cNvSpPr>
          <p:nvPr/>
        </p:nvSpPr>
        <p:spPr>
          <a:xfrm>
            <a:off x="609600" y="2873974"/>
            <a:ext cx="10972800" cy="223142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84E0-6775-43EA-A139-031E14C1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9362-CBB0-4712-AB2F-36F53722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We'll use for loops for lots of things, but for now, we can make the original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drawSquare</a:t>
            </a:r>
            <a:r>
              <a:rPr lang="en-US" dirty="0"/>
              <a:t> function shorter: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D85E24-7A51-46FE-8A2D-3D088D0C8858}"/>
              </a:ext>
            </a:extLst>
          </p:cNvPr>
          <p:cNvSpPr txBox="1">
            <a:spLocks/>
          </p:cNvSpPr>
          <p:nvPr/>
        </p:nvSpPr>
        <p:spPr>
          <a:xfrm>
            <a:off x="304800" y="3227033"/>
            <a:ext cx="51816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anyTurtle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F6B8E4-F791-4BB0-962F-F59CEC56A344}"/>
              </a:ext>
            </a:extLst>
          </p:cNvPr>
          <p:cNvSpPr txBox="1">
            <a:spLocks/>
          </p:cNvSpPr>
          <p:nvPr/>
        </p:nvSpPr>
        <p:spPr>
          <a:xfrm>
            <a:off x="6705600" y="3227033"/>
            <a:ext cx="51816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anyTurtle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(4):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3DAA98C-20C1-487E-B5BB-66E8861C111B}"/>
              </a:ext>
            </a:extLst>
          </p:cNvPr>
          <p:cNvSpPr/>
          <p:nvPr/>
        </p:nvSpPr>
        <p:spPr>
          <a:xfrm>
            <a:off x="5715000" y="44196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BF1E-5B3A-4AB3-BF80-97A0A4DF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65AB7-B256-45C8-BA69-3E562797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betterSquare</a:t>
            </a:r>
            <a:r>
              <a:rPr lang="en-US" dirty="0"/>
              <a:t> function is a little more complicated than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drawSquare</a:t>
            </a:r>
            <a:r>
              <a:rPr lang="en-US" dirty="0"/>
              <a:t>, but it's still possible to make it shorter using a for loop</a:t>
            </a:r>
          </a:p>
          <a:p>
            <a:r>
              <a:rPr lang="en-US" dirty="0"/>
              <a:t>Try it out on your own time!</a:t>
            </a:r>
          </a:p>
        </p:txBody>
      </p:sp>
    </p:spTree>
    <p:extLst>
      <p:ext uri="{BB962C8B-B14F-4D97-AF65-F5344CB8AC3E}">
        <p14:creationId xmlns:p14="http://schemas.microsoft.com/office/powerpoint/2010/main" val="152585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12B9D0-4945-4B1A-8398-F3207D17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88DD05-632B-4752-8C59-C73FF8E29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82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13F8-9183-4398-B57D-55DDC1D0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Day for Assignment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15281-1803-45EA-9577-91A1BD82C9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5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module</a:t>
            </a:r>
          </a:p>
          <a:p>
            <a:r>
              <a:rPr lang="en-US" dirty="0"/>
              <a:t>Accumulator pattern</a:t>
            </a:r>
          </a:p>
          <a:p>
            <a:r>
              <a:rPr lang="en-US"/>
              <a:t>Computing 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2 of </a:t>
            </a:r>
            <a:r>
              <a:rPr lang="en-US"/>
              <a:t>the textbook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Python basics</a:t>
            </a:r>
          </a:p>
          <a:p>
            <a:pPr lvl="1"/>
            <a:r>
              <a:rPr lang="en-US" dirty="0"/>
              <a:t>Integers and floating-point numbers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Comments</a:t>
            </a:r>
          </a:p>
          <a:p>
            <a:pPr lvl="1"/>
            <a:r>
              <a:rPr lang="en-US" dirty="0"/>
              <a:t>Print statements</a:t>
            </a:r>
          </a:p>
          <a:p>
            <a:r>
              <a:rPr lang="en-US" dirty="0"/>
              <a:t>Turtle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1B61A-877B-4431-B46A-DD6B8DAA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4B43B-D9F8-4A20-943F-02FC0D5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really powerful tool in most programming languages is the ability to package up some code into a chunk that you can use over and over</a:t>
            </a:r>
          </a:p>
          <a:p>
            <a:r>
              <a:rPr lang="en-US" dirty="0"/>
              <a:t>This idea has different names in different languages:</a:t>
            </a:r>
          </a:p>
          <a:p>
            <a:pPr lvl="1"/>
            <a:r>
              <a:rPr lang="en-US" dirty="0"/>
              <a:t>Function</a:t>
            </a:r>
          </a:p>
          <a:p>
            <a:pPr lvl="1"/>
            <a:r>
              <a:rPr lang="en-US" dirty="0"/>
              <a:t>Method</a:t>
            </a:r>
          </a:p>
          <a:p>
            <a:pPr lvl="1"/>
            <a:r>
              <a:rPr lang="en-US" dirty="0"/>
              <a:t>Subroutine</a:t>
            </a:r>
          </a:p>
          <a:p>
            <a:pPr lvl="1"/>
            <a:r>
              <a:rPr lang="en-US" dirty="0"/>
              <a:t>Procedure</a:t>
            </a:r>
          </a:p>
          <a:p>
            <a:r>
              <a:rPr lang="en-US" dirty="0"/>
              <a:t>A key feature of functions is that they can take zero or more arguments that allow you to tell the function to do different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0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104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a function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39530"/>
            <a:ext cx="762000" cy="4615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2738736"/>
            <a:ext cx="838200" cy="4631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3506708"/>
            <a:ext cx="2133600" cy="1524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739529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name( arg1, … 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):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statementm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629814" y="1743671"/>
            <a:ext cx="2170787" cy="918865"/>
            <a:chOff x="-320877" y="1671935"/>
            <a:chExt cx="2170787" cy="918865"/>
          </a:xfrm>
        </p:grpSpPr>
        <p:sp>
          <p:nvSpPr>
            <p:cNvPr id="16" name="TextBox 15"/>
            <p:cNvSpPr txBox="1"/>
            <p:nvPr/>
          </p:nvSpPr>
          <p:spPr>
            <a:xfrm>
              <a:off x="-320877" y="1671935"/>
              <a:ext cx="2170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Function name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>
              <a:off x="1295400" y="2361406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0"/>
          <p:cNvGrpSpPr/>
          <p:nvPr/>
        </p:nvGrpSpPr>
        <p:grpSpPr>
          <a:xfrm>
            <a:off x="6400800" y="3272931"/>
            <a:ext cx="2044150" cy="1142205"/>
            <a:chOff x="7176050" y="3201195"/>
            <a:chExt cx="2044150" cy="1142205"/>
          </a:xfrm>
        </p:grpSpPr>
        <p:sp>
          <p:nvSpPr>
            <p:cNvPr id="23" name="TextBox 22"/>
            <p:cNvSpPr txBox="1"/>
            <p:nvPr/>
          </p:nvSpPr>
          <p:spPr>
            <a:xfrm>
              <a:off x="7176050" y="3512403"/>
              <a:ext cx="20441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last argument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7962901" y="3390901"/>
              <a:ext cx="3809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58"/>
          <p:cNvGrpSpPr/>
          <p:nvPr/>
        </p:nvGrpSpPr>
        <p:grpSpPr>
          <a:xfrm>
            <a:off x="4902760" y="1455004"/>
            <a:ext cx="1879040" cy="1207531"/>
            <a:chOff x="5459893" y="3364468"/>
            <a:chExt cx="1879040" cy="1207531"/>
          </a:xfrm>
        </p:grpSpPr>
        <p:sp>
          <p:nvSpPr>
            <p:cNvPr id="22" name="TextBox 21"/>
            <p:cNvSpPr txBox="1"/>
            <p:nvPr/>
          </p:nvSpPr>
          <p:spPr>
            <a:xfrm>
              <a:off x="5459893" y="3364468"/>
              <a:ext cx="18790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1</a:t>
              </a:r>
              <a:r>
                <a:rPr lang="en-US" sz="2400" b="1" baseline="30000" dirty="0">
                  <a:cs typeface="Courier New" pitchFamily="49" charset="0"/>
                </a:rPr>
                <a:t>st</a:t>
              </a:r>
              <a:r>
                <a:rPr lang="en-US" sz="2400" b="1" dirty="0">
                  <a:cs typeface="Courier New" pitchFamily="49" charset="0"/>
                </a:rPr>
                <a:t> argument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942013" y="4114802"/>
              <a:ext cx="1587" cy="4571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6"/>
          <p:cNvGrpSpPr/>
          <p:nvPr/>
        </p:nvGrpSpPr>
        <p:grpSpPr>
          <a:xfrm>
            <a:off x="2438400" y="3272931"/>
            <a:ext cx="2341090" cy="2361405"/>
            <a:chOff x="2971800" y="3201195"/>
            <a:chExt cx="2341090" cy="2361405"/>
          </a:xfrm>
        </p:grpSpPr>
        <p:sp>
          <p:nvSpPr>
            <p:cNvPr id="18" name="TextBox 17"/>
            <p:cNvSpPr txBox="1"/>
            <p:nvPr/>
          </p:nvSpPr>
          <p:spPr>
            <a:xfrm>
              <a:off x="2971800" y="5100935"/>
              <a:ext cx="2341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Required syntax</a:t>
              </a:r>
            </a:p>
          </p:txBody>
        </p:sp>
        <p:cxnSp>
          <p:nvCxnSpPr>
            <p:cNvPr id="43" name="Straight Arrow Connector 42"/>
            <p:cNvCxnSpPr>
              <a:stCxn id="18" idx="0"/>
            </p:cNvCxnSpPr>
            <p:nvPr/>
          </p:nvCxnSpPr>
          <p:spPr>
            <a:xfrm flipV="1">
              <a:off x="4142345" y="3201195"/>
              <a:ext cx="0" cy="18997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61"/>
          <p:cNvGrpSpPr/>
          <p:nvPr/>
        </p:nvGrpSpPr>
        <p:grpSpPr>
          <a:xfrm>
            <a:off x="3676464" y="5100936"/>
            <a:ext cx="3167855" cy="1745397"/>
            <a:chOff x="704663" y="5029200"/>
            <a:chExt cx="3167855" cy="1745397"/>
          </a:xfrm>
        </p:grpSpPr>
        <p:sp>
          <p:nvSpPr>
            <p:cNvPr id="26" name="TextBox 25"/>
            <p:cNvSpPr txBox="1"/>
            <p:nvPr/>
          </p:nvSpPr>
          <p:spPr>
            <a:xfrm>
              <a:off x="704663" y="5943600"/>
              <a:ext cx="31678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Code done by function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(must be indented)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1715672" y="5523328"/>
              <a:ext cx="990600" cy="23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13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7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7773-776B-4249-8947-824A0BB6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to draw a square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6F34A-944A-44EF-B322-E974F0BAB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function takes a turtle and a side length and uses the turtle to draw a square whose sides have that length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DD3489-6E09-492C-AE15-4A2EB6D72791}"/>
              </a:ext>
            </a:extLst>
          </p:cNvPr>
          <p:cNvSpPr txBox="1">
            <a:spLocks/>
          </p:cNvSpPr>
          <p:nvPr/>
        </p:nvSpPr>
        <p:spPr>
          <a:xfrm>
            <a:off x="609600" y="3124200"/>
            <a:ext cx="109728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anyTurtle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anyTurtle.forward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anyTurtle.right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6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049A-9CE2-4577-B01C-77D5E38D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F8EB4-3CAE-4683-810E-D432DFA70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Defining a function is just half the story</a:t>
            </a:r>
          </a:p>
          <a:p>
            <a:r>
              <a:rPr lang="en-US" dirty="0"/>
              <a:t>We have to </a:t>
            </a:r>
            <a:r>
              <a:rPr lang="en-US" b="1" dirty="0"/>
              <a:t>call</a:t>
            </a:r>
            <a:r>
              <a:rPr lang="en-US" dirty="0"/>
              <a:t> the function (meaning, tell it to run) in order to use it</a:t>
            </a:r>
          </a:p>
          <a:p>
            <a:r>
              <a:rPr lang="en-US" dirty="0"/>
              <a:t>In this case, the function expects a turtle and a number</a:t>
            </a:r>
          </a:p>
          <a:p>
            <a:r>
              <a:rPr lang="en-US" dirty="0"/>
              <a:t>We can call it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the function has to be defined </a:t>
            </a:r>
            <a:r>
              <a:rPr lang="en-US" i="1" dirty="0"/>
              <a:t>before</a:t>
            </a:r>
            <a:r>
              <a:rPr lang="en-US" dirty="0"/>
              <a:t> the code that calls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ECE880-96CF-4829-A35C-E4DFF0894A7D}"/>
              </a:ext>
            </a:extLst>
          </p:cNvPr>
          <p:cNvSpPr txBox="1">
            <a:spLocks/>
          </p:cNvSpPr>
          <p:nvPr/>
        </p:nvSpPr>
        <p:spPr>
          <a:xfrm>
            <a:off x="609600" y="4114800"/>
            <a:ext cx="109728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turtle.Turtle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50)</a:t>
            </a:r>
          </a:p>
        </p:txBody>
      </p:sp>
    </p:spTree>
    <p:extLst>
      <p:ext uri="{BB962C8B-B14F-4D97-AF65-F5344CB8AC3E}">
        <p14:creationId xmlns:p14="http://schemas.microsoft.com/office/powerpoint/2010/main" val="40029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9BFF-5431-4F22-916C-3B48A82E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functions so great?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F7C27-24EC-41F6-BB51-6E638C4E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usually write functions because we want to do something many times</a:t>
            </a:r>
          </a:p>
          <a:p>
            <a:r>
              <a:rPr lang="en-US" dirty="0"/>
              <a:t>For example, I could draw lots of squares with different sizes using the same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Functions are also good because they make code more readable, if you give them meaningful names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43A0D2-2AD7-4F29-BA6B-AC544E993F00}"/>
              </a:ext>
            </a:extLst>
          </p:cNvPr>
          <p:cNvSpPr txBox="1">
            <a:spLocks/>
          </p:cNvSpPr>
          <p:nvPr/>
        </p:nvSpPr>
        <p:spPr>
          <a:xfrm>
            <a:off x="609600" y="35052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turtle.Turtle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50)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100)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150)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3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F4D1-655C-47A5-93FC-6C9F84E2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 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9A2F-7954-4A0A-AD1C-E5010D21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book has a much longer list, but here are a few useful turtle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C18AF5-493C-49CE-83E5-8A9C47C68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3740"/>
              </p:ext>
            </p:extLst>
          </p:nvPr>
        </p:nvGraphicFramePr>
        <p:xfrm>
          <a:off x="685800" y="2667000"/>
          <a:ext cx="11094857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105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1662430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5957322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</a:tblGrid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Parameter(s)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forward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backward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backward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Turn counter-clockwise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Turn 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22624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Pick up the turtle's tail (to stop drawing)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34460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Put down the turtle's tail (to draw again)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019464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angle the turtle is pointing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033125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position of the turtle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811395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x,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the turtle to (x, 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1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91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1978</TotalTime>
  <Words>750</Words>
  <Application>Microsoft Office PowerPoint</Application>
  <PresentationFormat>Widescreen</PresentationFormat>
  <Paragraphs>150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Functions</vt:lpstr>
      <vt:lpstr>Defining a function</vt:lpstr>
      <vt:lpstr>Function to draw a square</vt:lpstr>
      <vt:lpstr>Calling a function</vt:lpstr>
      <vt:lpstr>Why are functions so great?</vt:lpstr>
      <vt:lpstr>Turtle  methods</vt:lpstr>
      <vt:lpstr>(Better) function to draw a square</vt:lpstr>
      <vt:lpstr>for loops</vt:lpstr>
      <vt:lpstr>Using for loops</vt:lpstr>
      <vt:lpstr>Practice</vt:lpstr>
      <vt:lpstr>Assignment 1</vt:lpstr>
      <vt:lpstr>Work Day for Assignment 1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276</cp:revision>
  <dcterms:created xsi:type="dcterms:W3CDTF">2009-01-11T21:03:04Z</dcterms:created>
  <dcterms:modified xsi:type="dcterms:W3CDTF">2023-08-25T16:27:18Z</dcterms:modified>
</cp:coreProperties>
</file>